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78" r:id="rId5"/>
    <p:sldId id="281" r:id="rId6"/>
    <p:sldId id="280" r:id="rId7"/>
    <p:sldId id="282" r:id="rId8"/>
    <p:sldId id="284" r:id="rId9"/>
    <p:sldId id="285" r:id="rId10"/>
    <p:sldId id="306" r:id="rId11"/>
    <p:sldId id="287" r:id="rId12"/>
    <p:sldId id="286" r:id="rId13"/>
    <p:sldId id="290" r:id="rId14"/>
    <p:sldId id="302" r:id="rId15"/>
    <p:sldId id="291" r:id="rId16"/>
    <p:sldId id="301" r:id="rId17"/>
    <p:sldId id="307" r:id="rId18"/>
    <p:sldId id="304" r:id="rId19"/>
    <p:sldId id="303" r:id="rId20"/>
    <p:sldId id="297" r:id="rId21"/>
    <p:sldId id="299" r:id="rId22"/>
    <p:sldId id="292" r:id="rId23"/>
    <p:sldId id="294" r:id="rId24"/>
    <p:sldId id="295" r:id="rId25"/>
    <p:sldId id="296" r:id="rId26"/>
    <p:sldId id="3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84E"/>
    <a:srgbClr val="C3986D"/>
    <a:srgbClr val="F2E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56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 or identify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6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7.jpg"/><Relationship Id="rId7" Type="http://schemas.openxmlformats.org/officeDocument/2006/relationships/image" Target="../media/image40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11" Type="http://schemas.openxmlformats.org/officeDocument/2006/relationships/image" Target="../media/image44.png"/><Relationship Id="rId5" Type="http://schemas.openxmlformats.org/officeDocument/2006/relationships/image" Target="../media/image39.jpg"/><Relationship Id="rId10" Type="http://schemas.openxmlformats.org/officeDocument/2006/relationships/image" Target="../media/image43.png"/><Relationship Id="rId4" Type="http://schemas.openxmlformats.org/officeDocument/2006/relationships/image" Target="../media/image38.jp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378" y="1561427"/>
            <a:ext cx="3888245" cy="2504507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Quantum State Tomography </a:t>
            </a:r>
            <a:r>
              <a:rPr lang="en-US" sz="4400" dirty="0"/>
              <a:t>of a </a:t>
            </a:r>
            <a:r>
              <a:rPr lang="en-US" sz="4400" dirty="0">
                <a:solidFill>
                  <a:schemeClr val="accent3">
                    <a:lumMod val="75000"/>
                  </a:schemeClr>
                </a:solidFill>
              </a:rPr>
              <a:t>Single Qubit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657600"/>
            <a:ext cx="3485072" cy="152687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Suttavee Rojanasirivanit 6105115</a:t>
            </a:r>
          </a:p>
          <a:p>
            <a:pPr algn="l"/>
            <a:r>
              <a:rPr lang="en-US" sz="2300" dirty="0" err="1"/>
              <a:t>P</a:t>
            </a:r>
            <a:r>
              <a:rPr lang="en-US" dirty="0" err="1"/>
              <a:t>oramat</a:t>
            </a:r>
            <a:r>
              <a:rPr lang="en-US" dirty="0"/>
              <a:t> </a:t>
            </a:r>
            <a:r>
              <a:rPr lang="en-US" dirty="0" err="1"/>
              <a:t>Chianvichai</a:t>
            </a:r>
            <a:endParaRPr lang="en-US" dirty="0"/>
          </a:p>
          <a:p>
            <a:pPr algn="l"/>
            <a:r>
              <a:rPr lang="en-US" dirty="0" err="1"/>
              <a:t>Natdhanai</a:t>
            </a:r>
            <a:r>
              <a:rPr lang="en-US" dirty="0"/>
              <a:t> </a:t>
            </a:r>
            <a:r>
              <a:rPr lang="en-US" dirty="0" err="1"/>
              <a:t>Praneenatthavee</a:t>
            </a:r>
            <a:r>
              <a:rPr lang="en-US" dirty="0"/>
              <a:t> 6105048</a:t>
            </a:r>
          </a:p>
          <a:p>
            <a:pPr algn="l"/>
            <a:r>
              <a:rPr lang="en-US" sz="2300" dirty="0" err="1"/>
              <a:t>Khunakorn</a:t>
            </a:r>
            <a:r>
              <a:rPr lang="en-US" sz="2300" dirty="0"/>
              <a:t> </a:t>
            </a:r>
            <a:r>
              <a:rPr lang="en-US" sz="2300" dirty="0" err="1"/>
              <a:t>Wongsriprasert</a:t>
            </a:r>
            <a:r>
              <a:rPr lang="en-US" sz="2300" dirty="0"/>
              <a:t> 6005014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D3F4-23D3-4FE2-8821-A2D87933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9982"/>
            <a:ext cx="10353762" cy="1257300"/>
          </a:xfrm>
        </p:spPr>
        <p:txBody>
          <a:bodyPr/>
          <a:lstStyle/>
          <a:p>
            <a:r>
              <a:rPr lang="en-US" sz="4400" dirty="0"/>
              <a:t>Direct inversion tomography result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31FF-B0D2-46D1-8725-879F8636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94" y="1969831"/>
            <a:ext cx="3669983" cy="324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80F11-8E2E-4C45-ADFB-4948ABF3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265" y="1860785"/>
            <a:ext cx="3415527" cy="3356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703CD5-7107-48DA-B126-CC19F731A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168" y="1969832"/>
            <a:ext cx="3536953" cy="32474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6A4828-CC43-40FE-B6BF-A3B241E9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61" y="1473501"/>
            <a:ext cx="2913589" cy="99266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 Math" panose="02040503050406030204" pitchFamily="18" charset="0"/>
              </a:rPr>
              <a:t>XYZ 10 times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CDCAAB-1EEA-49C3-8487-AD2D82E7A9D4}"/>
              </a:ext>
            </a:extLst>
          </p:cNvPr>
          <p:cNvSpPr txBox="1">
            <a:spLocks/>
          </p:cNvSpPr>
          <p:nvPr/>
        </p:nvSpPr>
        <p:spPr>
          <a:xfrm>
            <a:off x="4343266" y="1367282"/>
            <a:ext cx="2913589" cy="9926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mbria Math" panose="02040503050406030204" pitchFamily="18" charset="0"/>
              </a:rPr>
              <a:t>XYZ 1,000 times</a:t>
            </a:r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F3F799-FA7E-45AF-B4C4-91B7CC5A2D85}"/>
              </a:ext>
            </a:extLst>
          </p:cNvPr>
          <p:cNvSpPr txBox="1">
            <a:spLocks/>
          </p:cNvSpPr>
          <p:nvPr/>
        </p:nvSpPr>
        <p:spPr>
          <a:xfrm>
            <a:off x="8090168" y="1393915"/>
            <a:ext cx="2913589" cy="9926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mbria Math" panose="02040503050406030204" pitchFamily="18" charset="0"/>
              </a:rPr>
              <a:t>XYZ 1,000,000 times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DC5178-8D87-433F-A69C-CC40C4DBF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67" t="6663" r="18962" b="66137"/>
          <a:stretch/>
        </p:blipFill>
        <p:spPr>
          <a:xfrm>
            <a:off x="1592127" y="5384499"/>
            <a:ext cx="947873" cy="124864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EFD07-2CAA-41B7-946E-FAB26AD614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8" t="24824" r="15945" b="57818"/>
          <a:stretch/>
        </p:blipFill>
        <p:spPr>
          <a:xfrm>
            <a:off x="5266029" y="5394493"/>
            <a:ext cx="1485754" cy="12783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62BAAA-A3B3-4657-B2BE-566E96DD5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73" t="21397" r="18891" b="59760"/>
          <a:stretch/>
        </p:blipFill>
        <p:spPr>
          <a:xfrm>
            <a:off x="9301018" y="5353088"/>
            <a:ext cx="1623006" cy="128005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0426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D23-8D1F-4660-9274-B9D7D3A2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98" y="2800350"/>
            <a:ext cx="11158204" cy="1257300"/>
          </a:xfrm>
        </p:spPr>
        <p:txBody>
          <a:bodyPr>
            <a:normAutofit/>
          </a:bodyPr>
          <a:lstStyle/>
          <a:p>
            <a:r>
              <a:rPr lang="en-US" sz="7200" dirty="0"/>
              <a:t>2.Minimum distance (MD)</a:t>
            </a:r>
          </a:p>
        </p:txBody>
      </p:sp>
    </p:spTree>
    <p:extLst>
      <p:ext uri="{BB962C8B-B14F-4D97-AF65-F5344CB8AC3E}">
        <p14:creationId xmlns:p14="http://schemas.microsoft.com/office/powerpoint/2010/main" val="239494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62730"/>
            <a:ext cx="10353762" cy="1257300"/>
          </a:xfrm>
        </p:spPr>
        <p:txBody>
          <a:bodyPr/>
          <a:lstStyle/>
          <a:p>
            <a:r>
              <a:rPr lang="en-US" sz="4800" dirty="0"/>
              <a:t>2.Minimum distance (MD)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2FCC5B-C728-4B55-8985-76DDAD990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119" y="1951871"/>
                <a:ext cx="5852873" cy="3714749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sz="2200" dirty="0"/>
                  <a:t>The state predicted from DIT may </a:t>
                </a:r>
                <a:r>
                  <a:rPr lang="en-US" sz="2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not</a:t>
                </a:r>
                <a:r>
                  <a:rPr lang="en-US" sz="2200" dirty="0"/>
                  <a:t> on the surface of Bloch sphere (mixed state).</a:t>
                </a:r>
              </a:p>
              <a:p>
                <a:pPr algn="just"/>
                <a:r>
                  <a:rPr lang="en-US" sz="2200" dirty="0"/>
                  <a:t>The simplest method to transform it to the surface of Bloch sphere (pure state) is to find the point on the surface of Bloch sphere that be a </a:t>
                </a:r>
                <a:r>
                  <a:rPr lang="en-US" sz="22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minimum distance </a:t>
                </a:r>
                <a:r>
                  <a:rPr lang="en-US" sz="2200" dirty="0"/>
                  <a:t>from DIT point.</a:t>
                </a:r>
              </a:p>
              <a:p>
                <a:r>
                  <a:rPr lang="en-US" sz="2200" dirty="0"/>
                  <a:t>Analytic solution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𝑑𝑖𝑡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𝑑𝑖𝑡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2FCC5B-C728-4B55-8985-76DDAD990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119" y="1951871"/>
                <a:ext cx="5852873" cy="37147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4A6195E0-ACFE-4579-8D5A-B6847511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635" y="2116247"/>
            <a:ext cx="4182246" cy="33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E39A64-FE96-481D-A49E-BB36E32D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109" y="2171122"/>
            <a:ext cx="5231482" cy="32609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62730"/>
            <a:ext cx="10353762" cy="1257300"/>
          </a:xfrm>
        </p:spPr>
        <p:txBody>
          <a:bodyPr/>
          <a:lstStyle/>
          <a:p>
            <a:r>
              <a:rPr lang="en-US" sz="4800" dirty="0"/>
              <a:t>Gradient descent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B8655A-8C95-4F51-957F-A8F156949B80}"/>
              </a:ext>
            </a:extLst>
          </p:cNvPr>
          <p:cNvSpPr txBox="1">
            <a:spLocks/>
          </p:cNvSpPr>
          <p:nvPr/>
        </p:nvSpPr>
        <p:spPr>
          <a:xfrm>
            <a:off x="6236224" y="2171123"/>
            <a:ext cx="5231482" cy="14140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/>
              <a:t>Gradient descent is a first-order iterative optimization algorithm for finding a local minimum of a differentiable function.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F447814-E4AA-40D6-B09B-0E2DDFD83652}"/>
                  </a:ext>
                </a:extLst>
              </p:cNvPr>
              <p:cNvSpPr/>
              <p:nvPr/>
            </p:nvSpPr>
            <p:spPr>
              <a:xfrm>
                <a:off x="7467737" y="4315667"/>
                <a:ext cx="3349782" cy="869132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F447814-E4AA-40D6-B09B-0E2DDFD83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737" y="4315667"/>
                <a:ext cx="3349782" cy="86913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7BF8FE-E92E-4DDC-A350-4E280A0BB342}"/>
              </a:ext>
            </a:extLst>
          </p:cNvPr>
          <p:cNvCxnSpPr>
            <a:cxnSpLocks/>
          </p:cNvCxnSpPr>
          <p:nvPr/>
        </p:nvCxnSpPr>
        <p:spPr>
          <a:xfrm>
            <a:off x="9239891" y="5255491"/>
            <a:ext cx="0" cy="472152"/>
          </a:xfrm>
          <a:prstGeom prst="straightConnector1">
            <a:avLst/>
          </a:prstGeom>
          <a:ln w="76200">
            <a:tailEnd type="non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9D03A6-2619-4ADC-B947-63B554CA4CB2}"/>
              </a:ext>
            </a:extLst>
          </p:cNvPr>
          <p:cNvCxnSpPr>
            <a:cxnSpLocks/>
          </p:cNvCxnSpPr>
          <p:nvPr/>
        </p:nvCxnSpPr>
        <p:spPr>
          <a:xfrm flipH="1">
            <a:off x="7093160" y="5745227"/>
            <a:ext cx="2146731" cy="0"/>
          </a:xfrm>
          <a:prstGeom prst="straightConnector1">
            <a:avLst/>
          </a:prstGeom>
          <a:ln w="76200">
            <a:tailEnd type="non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D90C8-568E-4987-B162-F2127113766F}"/>
              </a:ext>
            </a:extLst>
          </p:cNvPr>
          <p:cNvCxnSpPr>
            <a:cxnSpLocks/>
          </p:cNvCxnSpPr>
          <p:nvPr/>
        </p:nvCxnSpPr>
        <p:spPr>
          <a:xfrm flipV="1">
            <a:off x="7093159" y="3743039"/>
            <a:ext cx="0" cy="1984604"/>
          </a:xfrm>
          <a:prstGeom prst="straightConnector1">
            <a:avLst/>
          </a:prstGeom>
          <a:ln w="76200">
            <a:tailEnd type="non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3C96A5-91BA-47AB-9B63-CF56A56E49B1}"/>
              </a:ext>
            </a:extLst>
          </p:cNvPr>
          <p:cNvCxnSpPr>
            <a:cxnSpLocks/>
          </p:cNvCxnSpPr>
          <p:nvPr/>
        </p:nvCxnSpPr>
        <p:spPr>
          <a:xfrm>
            <a:off x="9261792" y="3743036"/>
            <a:ext cx="0" cy="572631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5F430A-90AE-4976-B399-BDFF416CE0FB}"/>
              </a:ext>
            </a:extLst>
          </p:cNvPr>
          <p:cNvCxnSpPr>
            <a:cxnSpLocks/>
          </p:cNvCxnSpPr>
          <p:nvPr/>
        </p:nvCxnSpPr>
        <p:spPr>
          <a:xfrm flipH="1">
            <a:off x="7093160" y="3732176"/>
            <a:ext cx="2168632" cy="0"/>
          </a:xfrm>
          <a:prstGeom prst="straightConnector1">
            <a:avLst/>
          </a:prstGeom>
          <a:ln w="76200">
            <a:tailEnd type="non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086E46-7A5B-484B-848C-E7D060E30F05}"/>
                  </a:ext>
                </a:extLst>
              </p:cNvPr>
              <p:cNvSpPr txBox="1"/>
              <p:nvPr/>
            </p:nvSpPr>
            <p:spPr>
              <a:xfrm>
                <a:off x="6724462" y="5905826"/>
                <a:ext cx="20302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2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is learning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086E46-7A5B-484B-848C-E7D060E30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62" y="5905826"/>
                <a:ext cx="2030239" cy="369332"/>
              </a:xfrm>
              <a:prstGeom prst="rect">
                <a:avLst/>
              </a:prstGeom>
              <a:blipFill>
                <a:blip r:embed="rId4"/>
                <a:stretch>
                  <a:fillRect l="-24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58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F7AE1F-6C9D-4A20-99C8-D899553B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19" y="2149147"/>
            <a:ext cx="9252961" cy="35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3107"/>
            <a:ext cx="10353762" cy="1257300"/>
          </a:xfrm>
        </p:spPr>
        <p:txBody>
          <a:bodyPr/>
          <a:lstStyle/>
          <a:p>
            <a:r>
              <a:rPr lang="en-US" sz="4800" dirty="0"/>
              <a:t>MD using Gradient descent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DEE4CC-B120-4224-ABEB-4CBC6D948FB0}"/>
              </a:ext>
            </a:extLst>
          </p:cNvPr>
          <p:cNvGrpSpPr/>
          <p:nvPr/>
        </p:nvGrpSpPr>
        <p:grpSpPr>
          <a:xfrm>
            <a:off x="581891" y="2860674"/>
            <a:ext cx="2973267" cy="3065997"/>
            <a:chOff x="2375443" y="2827012"/>
            <a:chExt cx="2973267" cy="3065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9F447814-E4AA-40D6-B09B-0E2DDFD83652}"/>
                    </a:ext>
                  </a:extLst>
                </p:cNvPr>
                <p:cNvSpPr/>
                <p:nvPr/>
              </p:nvSpPr>
              <p:spPr>
                <a:xfrm>
                  <a:off x="2665325" y="3428087"/>
                  <a:ext cx="2683385" cy="1903581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9F447814-E4AA-40D6-B09B-0E2DDFD83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5" y="3428087"/>
                  <a:ext cx="2683385" cy="1903581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7BF8FE-E92E-4DDC-A350-4E280A0BB342}"/>
                </a:ext>
              </a:extLst>
            </p:cNvPr>
            <p:cNvCxnSpPr>
              <a:cxnSpLocks/>
            </p:cNvCxnSpPr>
            <p:nvPr/>
          </p:nvCxnSpPr>
          <p:spPr>
            <a:xfrm>
              <a:off x="4007018" y="5403273"/>
              <a:ext cx="0" cy="472152"/>
            </a:xfrm>
            <a:prstGeom prst="straightConnector1">
              <a:avLst/>
            </a:prstGeom>
            <a:ln w="76200">
              <a:tailEnd type="non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59D03A6-2619-4ADC-B947-63B554CA4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5443" y="5893009"/>
              <a:ext cx="1631576" cy="0"/>
            </a:xfrm>
            <a:prstGeom prst="straightConnector1">
              <a:avLst/>
            </a:prstGeom>
            <a:ln w="76200">
              <a:tailEnd type="non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AD90C8-568E-4987-B162-F21271137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7522" y="2827012"/>
              <a:ext cx="0" cy="3048413"/>
            </a:xfrm>
            <a:prstGeom prst="straightConnector1">
              <a:avLst/>
            </a:prstGeom>
            <a:ln w="76200">
              <a:tailEnd type="non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3C96A5-91BA-47AB-9B63-CF56A56E49B1}"/>
                </a:ext>
              </a:extLst>
            </p:cNvPr>
            <p:cNvCxnSpPr>
              <a:cxnSpLocks/>
            </p:cNvCxnSpPr>
            <p:nvPr/>
          </p:nvCxnSpPr>
          <p:spPr>
            <a:xfrm>
              <a:off x="4044129" y="2827012"/>
              <a:ext cx="0" cy="572631"/>
            </a:xfrm>
            <a:prstGeom prst="straightConnector1">
              <a:avLst/>
            </a:prstGeom>
            <a:ln w="76200"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5F430A-90AE-4976-B399-BDFF416CE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5443" y="2827012"/>
              <a:ext cx="1668687" cy="0"/>
            </a:xfrm>
            <a:prstGeom prst="straightConnector1">
              <a:avLst/>
            </a:prstGeom>
            <a:ln w="76200">
              <a:tailEnd type="non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56DA55A7-D817-443F-B3E5-0F32739D54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837" y="1209910"/>
                <a:ext cx="10613308" cy="3828554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/>
                  <a:t>Distance square</a:t>
                </a:r>
              </a:p>
              <a:p>
                <a:pPr marL="3690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56DA55A7-D817-443F-B3E5-0F32739D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37" y="1209910"/>
                <a:ext cx="10613308" cy="382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879F372-BD56-4008-B9D1-7342DC3E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960" y="2724492"/>
            <a:ext cx="3976928" cy="33207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EFC1BD-67CC-429D-A9BA-C23B75A2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358" y="2928852"/>
            <a:ext cx="3515672" cy="29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76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D23-8D1F-4660-9274-B9D7D3A2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98" y="2800350"/>
            <a:ext cx="11158204" cy="1257300"/>
          </a:xfrm>
        </p:spPr>
        <p:txBody>
          <a:bodyPr>
            <a:normAutofit/>
          </a:bodyPr>
          <a:lstStyle/>
          <a:p>
            <a:r>
              <a:rPr lang="en-US" sz="8000" dirty="0"/>
              <a:t>3.Maximum fidelity</a:t>
            </a:r>
          </a:p>
        </p:txBody>
      </p:sp>
    </p:spTree>
    <p:extLst>
      <p:ext uri="{BB962C8B-B14F-4D97-AF65-F5344CB8AC3E}">
        <p14:creationId xmlns:p14="http://schemas.microsoft.com/office/powerpoint/2010/main" val="39918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BFAB-60A3-4DFB-B6FA-ECB2411D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44" y="169962"/>
            <a:ext cx="8519311" cy="1523035"/>
          </a:xfrm>
        </p:spPr>
        <p:txBody>
          <a:bodyPr>
            <a:normAutofit/>
          </a:bodyPr>
          <a:lstStyle/>
          <a:p>
            <a:r>
              <a:rPr lang="en-US" sz="5400" dirty="0"/>
              <a:t>Density matrix of pure state</a:t>
            </a:r>
            <a:endParaRPr lang="th-TH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60BB57F6-692A-4FC9-BF28-B39BBF662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118" y="1777685"/>
                <a:ext cx="10832280" cy="5417346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In quantum mechanic, a </a:t>
                </a:r>
                <a:r>
                  <a:rPr lang="en-US" sz="2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density matrix</a:t>
                </a:r>
                <a:r>
                  <a:rPr lang="en-US" sz="2200" b="1" dirty="0"/>
                  <a:t> </a:t>
                </a:r>
                <a:r>
                  <a:rPr lang="en-US" sz="2200" dirty="0"/>
                  <a:t>is a matrix that describes the quantum state.</a:t>
                </a:r>
              </a:p>
              <a:p>
                <a:r>
                  <a:rPr lang="en-US" sz="2200" dirty="0">
                    <a:solidFill>
                      <a:schemeClr val="tx2"/>
                    </a:solidFill>
                  </a:rPr>
                  <a:t>From Dirac notation: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sup>
                    </m:sSup>
                    <m:func>
                      <m:funcPr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  <m:e>
                            <m:sSup>
                              <m:sSupPr>
                                <m:ctrlPr>
                                  <a:rPr lang="en-US" sz="22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2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2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2200" dirty="0">
                  <a:solidFill>
                    <a:schemeClr val="tx2"/>
                  </a:solidFill>
                </a:endParaRPr>
              </a:p>
              <a:p>
                <a:r>
                  <a:rPr lang="en-US" sz="2200" dirty="0"/>
                  <a:t>Definition: Outer product of pure quantum state (On surface of Bloch sphere)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2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|"/>
                        <m:endChr m:val="⟩"/>
                        <m:ctrlPr>
                          <a:rPr lang="en-US" sz="2200" b="1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200" b="1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</m:oMath>
                </a14:m>
                <a:endParaRPr lang="en-US" sz="22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200" b="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eqArr>
                      </m:e>
                    </m:d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200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e>
                                    <m:sup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b="1" i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  <m:func>
                                <m:funcPr>
                                  <m:ctrlP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b="1" i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b="1" i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  <m:func>
                                <m:funcPr>
                                  <m:ctrlPr>
                                    <a:rPr lang="en-US" sz="2200" b="1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b="1" i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200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e>
                                    <m:sup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accent1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60BB57F6-692A-4FC9-BF28-B39BBF662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118" y="1777685"/>
                <a:ext cx="10832280" cy="5417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1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60BB57F6-692A-4FC9-BF28-B39BBF662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450" y="1270691"/>
                <a:ext cx="10971177" cy="5417346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The state predicted from DIT may </a:t>
                </a:r>
                <a:r>
                  <a:rPr lang="en-US" sz="2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not</a:t>
                </a:r>
                <a:r>
                  <a:rPr lang="en-US" sz="2200" dirty="0"/>
                  <a:t> on the surface of Bloch sphere (mixed state).</a:t>
                </a:r>
              </a:p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2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36900" indent="0">
                  <a:buNone/>
                </a:pPr>
                <a:r>
                  <a:rPr lang="en-US" sz="1800" dirty="0"/>
                  <a:t>	</a:t>
                </a:r>
                <a:r>
                  <a:rPr lang="en-US" sz="2000" dirty="0"/>
                  <a:t>When</a:t>
                </a:r>
              </a:p>
              <a:p>
                <a:pPr marL="3690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b="0" i="0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b="0" i="0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pPr marL="36900" indent="0">
                  <a:buNone/>
                </a:pPr>
                <a:r>
                  <a:rPr lang="en-US" sz="1800" dirty="0"/>
                  <a:t>	</a:t>
                </a:r>
                <a:r>
                  <a:rPr lang="en-US" sz="2000" dirty="0"/>
                  <a:t>Therefore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60BB57F6-692A-4FC9-BF28-B39BBF662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450" y="1270691"/>
                <a:ext cx="10971177" cy="5417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CE2BFAB-60A3-4DFB-B6FA-ECB2411D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40" y="106589"/>
            <a:ext cx="10080919" cy="1257300"/>
          </a:xfrm>
        </p:spPr>
        <p:txBody>
          <a:bodyPr>
            <a:normAutofit/>
          </a:bodyPr>
          <a:lstStyle/>
          <a:p>
            <a:r>
              <a:rPr lang="en-US" dirty="0"/>
              <a:t>Density matrix from cartesian coordinate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2288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3.Maximum fidelity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ED53FED-E827-4FEB-AC57-BFF97054A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119" y="1417720"/>
                <a:ext cx="10353762" cy="5067895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US" b="1" dirty="0"/>
                  <a:t>	</a:t>
                </a:r>
                <a:r>
                  <a:rPr lang="en-US" sz="2500" b="1" dirty="0"/>
                  <a:t>Fidelity</a:t>
                </a:r>
              </a:p>
              <a:p>
                <a:pPr marL="36900" indent="0">
                  <a:buNone/>
                </a:pPr>
                <a:r>
                  <a:rPr lang="en-US" b="1" dirty="0"/>
                  <a:t>		In research field of quantum information theory, fidelity is a measure of the “closeness” of two quantum state.</a:t>
                </a:r>
              </a:p>
              <a:p>
                <a:pPr marL="36900" indent="0">
                  <a:buNone/>
                </a:pPr>
                <a:endParaRPr lang="en-US" sz="1600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𝑻𝒓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ad>
                                <m:radPr>
                                  <m:degHide m:val="on"/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rad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US" b="1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rad>
                            </m:e>
                          </m:rad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b="1" dirty="0"/>
                  <a:t>Fidelity tells us about the quality of the output: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ED53FED-E827-4FEB-AC57-BFF97054A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119" y="1417720"/>
                <a:ext cx="10353762" cy="50678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A4E05A-0D66-4D6D-8C82-5CCF20660F7A}"/>
              </a:ext>
            </a:extLst>
          </p:cNvPr>
          <p:cNvSpPr txBox="1"/>
          <p:nvPr/>
        </p:nvSpPr>
        <p:spPr>
          <a:xfrm>
            <a:off x="476289" y="5562285"/>
            <a:ext cx="662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98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output is orthogonal to the desired output</a:t>
            </a:r>
            <a:endParaRPr lang="th-TH" sz="2400" b="1" dirty="0">
              <a:solidFill>
                <a:srgbClr val="5E98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6101B3-0618-4D7C-9063-607782682C6D}"/>
              </a:ext>
            </a:extLst>
          </p:cNvPr>
          <p:cNvSpPr txBox="1"/>
          <p:nvPr/>
        </p:nvSpPr>
        <p:spPr>
          <a:xfrm>
            <a:off x="5571744" y="6032053"/>
            <a:ext cx="662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98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output is the same as the desired output</a:t>
            </a:r>
            <a:endParaRPr lang="th-TH" sz="2400" b="1" dirty="0">
              <a:solidFill>
                <a:srgbClr val="5E98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29FAE9-FAC2-4263-878D-B2BF87E09405}"/>
              </a:ext>
            </a:extLst>
          </p:cNvPr>
          <p:cNvCxnSpPr>
            <a:cxnSpLocks/>
          </p:cNvCxnSpPr>
          <p:nvPr/>
        </p:nvCxnSpPr>
        <p:spPr>
          <a:xfrm flipV="1">
            <a:off x="6733145" y="5160035"/>
            <a:ext cx="227612" cy="479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A53537-53A8-40F0-978D-D1B57CC4351D}"/>
              </a:ext>
            </a:extLst>
          </p:cNvPr>
          <p:cNvCxnSpPr>
            <a:cxnSpLocks/>
          </p:cNvCxnSpPr>
          <p:nvPr/>
        </p:nvCxnSpPr>
        <p:spPr>
          <a:xfrm flipH="1" flipV="1">
            <a:off x="8994597" y="5160035"/>
            <a:ext cx="244444" cy="921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2E3E38-243E-4AA0-87A9-E7FF6B59A33C}"/>
              </a:ext>
            </a:extLst>
          </p:cNvPr>
          <p:cNvGrpSpPr/>
          <p:nvPr/>
        </p:nvGrpSpPr>
        <p:grpSpPr>
          <a:xfrm>
            <a:off x="2562602" y="3874927"/>
            <a:ext cx="1867016" cy="545081"/>
            <a:chOff x="2459247" y="3995388"/>
            <a:chExt cx="1867016" cy="5450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F0296-E38B-434F-B564-16A6350B8361}"/>
                </a:ext>
              </a:extLst>
            </p:cNvPr>
            <p:cNvSpPr txBox="1"/>
            <p:nvPr/>
          </p:nvSpPr>
          <p:spPr>
            <a:xfrm>
              <a:off x="2459247" y="4078804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Fidelity</a:t>
              </a:r>
              <a:endParaRPr lang="th-TH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07C16F-7855-4911-B7DE-84EE2BDB9E3B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602247" y="4309637"/>
              <a:ext cx="5577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B9F838-2024-45DA-87DD-B6C8A2665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0031" y="3995388"/>
              <a:ext cx="166232" cy="314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B3491E-DCB7-46CE-910E-5BC856481F0A}"/>
              </a:ext>
            </a:extLst>
          </p:cNvPr>
          <p:cNvGrpSpPr/>
          <p:nvPr/>
        </p:nvGrpSpPr>
        <p:grpSpPr>
          <a:xfrm>
            <a:off x="4800554" y="3958343"/>
            <a:ext cx="3128062" cy="642744"/>
            <a:chOff x="5582042" y="3759987"/>
            <a:chExt cx="3128062" cy="6427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EF4CCA-7B91-4D91-8231-1DE28E582931}"/>
                </a:ext>
              </a:extLst>
            </p:cNvPr>
            <p:cNvSpPr txBox="1"/>
            <p:nvPr/>
          </p:nvSpPr>
          <p:spPr>
            <a:xfrm>
              <a:off x="6722808" y="3941066"/>
              <a:ext cx="1987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actual output</a:t>
              </a:r>
              <a:endParaRPr lang="th-TH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30A92A-5062-43F9-9BF5-FAE8E4816213}"/>
                </a:ext>
              </a:extLst>
            </p:cNvPr>
            <p:cNvCxnSpPr>
              <a:cxnSpLocks/>
            </p:cNvCxnSpPr>
            <p:nvPr/>
          </p:nvCxnSpPr>
          <p:spPr>
            <a:xfrm>
              <a:off x="5742972" y="4175695"/>
              <a:ext cx="9798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5BC9EB-E8B7-4CA0-A62E-433DF7B6B5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2042" y="3759987"/>
              <a:ext cx="160931" cy="4157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B7EED9-4EF1-4543-8F4B-5BEFE480ACD6}"/>
              </a:ext>
            </a:extLst>
          </p:cNvPr>
          <p:cNvGrpSpPr/>
          <p:nvPr/>
        </p:nvGrpSpPr>
        <p:grpSpPr>
          <a:xfrm>
            <a:off x="5097101" y="2729080"/>
            <a:ext cx="3099099" cy="841702"/>
            <a:chOff x="5926195" y="2789813"/>
            <a:chExt cx="3099099" cy="8417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D215D-EB0F-4CEB-A6E3-405DECCF35FC}"/>
                </a:ext>
              </a:extLst>
            </p:cNvPr>
            <p:cNvSpPr txBox="1"/>
            <p:nvPr/>
          </p:nvSpPr>
          <p:spPr>
            <a:xfrm>
              <a:off x="6960743" y="2789813"/>
              <a:ext cx="2064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desired output</a:t>
              </a:r>
              <a:endParaRPr lang="th-TH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F397E3-BAE8-4631-9ACF-EBCA516C4BC3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13" y="3069213"/>
              <a:ext cx="73124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0A7DF76-9F74-486E-93C5-1EBC1EBF0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6195" y="3069213"/>
              <a:ext cx="301918" cy="5623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82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Outline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732449"/>
            <a:ext cx="5291507" cy="4058751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Single Qubit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Quantum State Tomography</a:t>
            </a:r>
            <a:endParaRPr lang="en-US" sz="2200" dirty="0"/>
          </a:p>
          <a:p>
            <a:r>
              <a:rPr lang="en-US" sz="2400" dirty="0"/>
              <a:t>Methodology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Direct inversion tomography (DIT)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Minimum distance (MD)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Maximum Fidelity (MFD)</a:t>
            </a:r>
          </a:p>
          <a:p>
            <a:r>
              <a:rPr lang="en-US" sz="2400" dirty="0"/>
              <a:t>Conclusion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5818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5FEA-2995-4318-AC99-271815A2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6968"/>
            <a:ext cx="10353762" cy="490423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500" b="1" dirty="0"/>
              <a:t>	Algorithm that used in maximum fidelity</a:t>
            </a:r>
          </a:p>
          <a:p>
            <a:pPr marL="36900" indent="0">
              <a:buNone/>
            </a:pP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4EDF00-0117-480A-8D5D-B2E52783B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411" y="1624058"/>
                <a:ext cx="6331042" cy="99266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Cambria Math" panose="02040503050406030204" pitchFamily="18" charset="0"/>
                  </a:rPr>
                  <a:t>Start with</a:t>
                </a:r>
              </a:p>
              <a:p>
                <a:pPr marL="3690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latin typeface="+mj-lt"/>
                  </a:rPr>
                  <a:t>from direct inversion tomography (DIT)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4EDF00-0117-480A-8D5D-B2E52783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1" y="1624058"/>
                <a:ext cx="6331042" cy="992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53DD6F0-1544-4D06-B1A5-652FE348C862}"/>
                  </a:ext>
                </a:extLst>
              </p:cNvPr>
              <p:cNvSpPr/>
              <p:nvPr/>
            </p:nvSpPr>
            <p:spPr>
              <a:xfrm>
                <a:off x="1207007" y="2711975"/>
                <a:ext cx="3482687" cy="919478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2"/>
                    </a:solidFill>
                  </a:rPr>
                  <a:t>Find density matric from DIT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53DD6F0-1544-4D06-B1A5-652FE348C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7" y="2711975"/>
                <a:ext cx="3482687" cy="919478"/>
              </a:xfrm>
              <a:prstGeom prst="roundRect">
                <a:avLst/>
              </a:prstGeom>
              <a:blipFill>
                <a:blip r:embed="rId3"/>
                <a:stretch>
                  <a:fillRect t="-72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458115-4B66-4238-9CAA-FAFEFE037983}"/>
              </a:ext>
            </a:extLst>
          </p:cNvPr>
          <p:cNvSpPr/>
          <p:nvPr/>
        </p:nvSpPr>
        <p:spPr>
          <a:xfrm>
            <a:off x="913795" y="4309246"/>
            <a:ext cx="2612136" cy="5643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Condition : theta &lt;=180 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396C66-5917-4B53-9CC0-1DBD7EB65B57}"/>
              </a:ext>
            </a:extLst>
          </p:cNvPr>
          <p:cNvSpPr/>
          <p:nvPr/>
        </p:nvSpPr>
        <p:spPr>
          <a:xfrm>
            <a:off x="4481303" y="4309246"/>
            <a:ext cx="2612136" cy="5643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Condition : phi &lt;=360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C34D78-0DD3-4149-A225-16DB727EFBEF}"/>
              </a:ext>
            </a:extLst>
          </p:cNvPr>
          <p:cNvCxnSpPr>
            <a:cxnSpLocks/>
          </p:cNvCxnSpPr>
          <p:nvPr/>
        </p:nvCxnSpPr>
        <p:spPr>
          <a:xfrm>
            <a:off x="2059899" y="3631453"/>
            <a:ext cx="0" cy="6777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82EA0F-A6F8-4EDD-B75D-C2EB04CC8F1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525931" y="4591445"/>
            <a:ext cx="9553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F52C80-912C-42CE-AB2C-A11C7EB2B34B}"/>
              </a:ext>
            </a:extLst>
          </p:cNvPr>
          <p:cNvSpPr txBox="1"/>
          <p:nvPr/>
        </p:nvSpPr>
        <p:spPr>
          <a:xfrm>
            <a:off x="3666744" y="4215384"/>
            <a:ext cx="66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True</a:t>
            </a:r>
            <a:endParaRPr lang="th-TH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D03E5FB-21A0-4039-AB51-054D4C6650B4}"/>
                  </a:ext>
                </a:extLst>
              </p:cNvPr>
              <p:cNvSpPr/>
              <p:nvPr/>
            </p:nvSpPr>
            <p:spPr>
              <a:xfrm>
                <a:off x="8297261" y="1754180"/>
                <a:ext cx="2980944" cy="848089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sz="1800" dirty="0">
                    <a:solidFill>
                      <a:schemeClr val="tx2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D03E5FB-21A0-4039-AB51-054D4C665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261" y="1754180"/>
                <a:ext cx="2980944" cy="8480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6751DD-D6C7-44A0-8DA6-9C644361DE8A}"/>
              </a:ext>
            </a:extLst>
          </p:cNvPr>
          <p:cNvSpPr/>
          <p:nvPr/>
        </p:nvSpPr>
        <p:spPr>
          <a:xfrm>
            <a:off x="8481665" y="4215384"/>
            <a:ext cx="2612136" cy="56439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Find fidelity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C6FB97-70B3-4026-B110-ABEEC7A22977}"/>
                  </a:ext>
                </a:extLst>
              </p:cNvPr>
              <p:cNvSpPr txBox="1"/>
              <p:nvPr/>
            </p:nvSpPr>
            <p:spPr>
              <a:xfrm>
                <a:off x="8129043" y="4840771"/>
                <a:ext cx="358079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𝑻𝒓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ad>
                                <m:radPr>
                                  <m:degHide m:val="on"/>
                                  <m:ctrlP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rad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1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rad>
                            </m:e>
                          </m:rad>
                        </m:e>
                      </m:d>
                    </m:oMath>
                  </m:oMathPara>
                </a14:m>
                <a:endParaRPr lang="th-TH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C6FB97-70B3-4026-B110-ABEEC7A2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43" y="4840771"/>
                <a:ext cx="3580796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5C9AF4-2D67-4F49-8984-AE94202E62FB}"/>
              </a:ext>
            </a:extLst>
          </p:cNvPr>
          <p:cNvSpPr/>
          <p:nvPr/>
        </p:nvSpPr>
        <p:spPr>
          <a:xfrm>
            <a:off x="5843172" y="5426690"/>
            <a:ext cx="1301340" cy="3844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Phi +=1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6C52924-0331-494D-ADEC-E34CD2121A4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7093439" y="2178225"/>
            <a:ext cx="1203822" cy="2413220"/>
          </a:xfrm>
          <a:prstGeom prst="bentConnector3">
            <a:avLst>
              <a:gd name="adj1" fmla="val 5152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9C2025-E7C3-47C3-B894-3F8C890805A0}"/>
              </a:ext>
            </a:extLst>
          </p:cNvPr>
          <p:cNvCxnSpPr>
            <a:cxnSpLocks/>
          </p:cNvCxnSpPr>
          <p:nvPr/>
        </p:nvCxnSpPr>
        <p:spPr>
          <a:xfrm>
            <a:off x="9940502" y="3829616"/>
            <a:ext cx="0" cy="400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EC6348D-1BD3-4B0B-ABD5-1B53A16298B7}"/>
              </a:ext>
            </a:extLst>
          </p:cNvPr>
          <p:cNvCxnSpPr>
            <a:cxnSpLocks/>
            <a:stCxn id="23" idx="2"/>
            <a:endCxn id="24" idx="3"/>
          </p:cNvCxnSpPr>
          <p:nvPr/>
        </p:nvCxnSpPr>
        <p:spPr>
          <a:xfrm rot="5400000">
            <a:off x="8500243" y="4199724"/>
            <a:ext cx="63468" cy="27749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996F46-EB3B-4FE0-BE15-9D3BBA9A4C07}"/>
              </a:ext>
            </a:extLst>
          </p:cNvPr>
          <p:cNvCxnSpPr>
            <a:cxnSpLocks/>
          </p:cNvCxnSpPr>
          <p:nvPr/>
        </p:nvCxnSpPr>
        <p:spPr>
          <a:xfrm flipV="1">
            <a:off x="6502895" y="4860420"/>
            <a:ext cx="0" cy="546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DA6228-0D6D-424D-A654-BBAB16AED93E}"/>
              </a:ext>
            </a:extLst>
          </p:cNvPr>
          <p:cNvSpPr/>
          <p:nvPr/>
        </p:nvSpPr>
        <p:spPr>
          <a:xfrm>
            <a:off x="2288334" y="5406737"/>
            <a:ext cx="1196640" cy="3844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Theta +=1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ECCEF88-45C6-4C72-B6D7-324C3AFB9028}"/>
              </a:ext>
            </a:extLst>
          </p:cNvPr>
          <p:cNvCxnSpPr>
            <a:cxnSpLocks/>
            <a:stCxn id="9" idx="2"/>
            <a:endCxn id="39" idx="3"/>
          </p:cNvCxnSpPr>
          <p:nvPr/>
        </p:nvCxnSpPr>
        <p:spPr>
          <a:xfrm rot="5400000">
            <a:off x="4273510" y="4085108"/>
            <a:ext cx="725326" cy="230239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42205A4-55F0-44A6-B6BD-CA6D1004B63D}"/>
              </a:ext>
            </a:extLst>
          </p:cNvPr>
          <p:cNvSpPr txBox="1"/>
          <p:nvPr/>
        </p:nvSpPr>
        <p:spPr>
          <a:xfrm>
            <a:off x="7109065" y="4229942"/>
            <a:ext cx="66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True</a:t>
            </a:r>
            <a:endParaRPr lang="th-TH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796486-0BCB-41F6-9F86-FF719062CB91}"/>
              </a:ext>
            </a:extLst>
          </p:cNvPr>
          <p:cNvSpPr txBox="1"/>
          <p:nvPr/>
        </p:nvSpPr>
        <p:spPr>
          <a:xfrm>
            <a:off x="5087463" y="5249590"/>
            <a:ext cx="66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False</a:t>
            </a:r>
            <a:endParaRPr lang="th-TH" dirty="0">
              <a:solidFill>
                <a:schemeClr val="tx2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09FB60-5327-4CBE-AEC5-372AB20BEFD2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2886654" y="4873643"/>
            <a:ext cx="0" cy="533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EB97E69-1323-4B6F-BA41-8487F6B6556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1320885" y="4880373"/>
            <a:ext cx="2108290" cy="1517927"/>
          </a:xfrm>
          <a:prstGeom prst="bentConnector3">
            <a:avLst>
              <a:gd name="adj1" fmla="val 1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775B5B7-E7AF-4EB5-8F14-39A26247192F}"/>
              </a:ext>
            </a:extLst>
          </p:cNvPr>
          <p:cNvSpPr/>
          <p:nvPr/>
        </p:nvSpPr>
        <p:spPr>
          <a:xfrm>
            <a:off x="3429175" y="6206068"/>
            <a:ext cx="1517553" cy="38446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Program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5EE567-A845-45E2-83E9-4F0067C728E7}"/>
                  </a:ext>
                </a:extLst>
              </p:cNvPr>
              <p:cNvSpPr txBox="1"/>
              <p:nvPr/>
            </p:nvSpPr>
            <p:spPr>
              <a:xfrm>
                <a:off x="8049935" y="2672363"/>
                <a:ext cx="3739012" cy="1054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5EE567-A845-45E2-83E9-4F0067C7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935" y="2672363"/>
                <a:ext cx="3739012" cy="10540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28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10DDFBB-3CA3-4677-AF9E-4F496D00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3538" r="7031" b="4464"/>
          <a:stretch/>
        </p:blipFill>
        <p:spPr>
          <a:xfrm>
            <a:off x="740395" y="998856"/>
            <a:ext cx="10711209" cy="57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8704E-0852-458B-A43D-39ECEEF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20" y="0"/>
            <a:ext cx="7344380" cy="1257300"/>
          </a:xfrm>
        </p:spPr>
        <p:txBody>
          <a:bodyPr/>
          <a:lstStyle/>
          <a:p>
            <a:r>
              <a:rPr lang="en-US" dirty="0"/>
              <a:t>Result of Maximum fidelity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8FD5B-0880-425F-8DCC-75A8A88A81BA}"/>
              </a:ext>
            </a:extLst>
          </p:cNvPr>
          <p:cNvSpPr/>
          <p:nvPr/>
        </p:nvSpPr>
        <p:spPr>
          <a:xfrm>
            <a:off x="1533525" y="4828412"/>
            <a:ext cx="495300" cy="50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F9B35-45F5-41C0-881C-2ABD5C358937}"/>
              </a:ext>
            </a:extLst>
          </p:cNvPr>
          <p:cNvCxnSpPr>
            <a:cxnSpLocks/>
          </p:cNvCxnSpPr>
          <p:nvPr/>
        </p:nvCxnSpPr>
        <p:spPr>
          <a:xfrm flipV="1">
            <a:off x="2028825" y="2695575"/>
            <a:ext cx="2076450" cy="2132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2A8906-44DF-49C0-83E3-95DDA90E65B0}"/>
              </a:ext>
            </a:extLst>
          </p:cNvPr>
          <p:cNvCxnSpPr>
            <a:cxnSpLocks/>
          </p:cNvCxnSpPr>
          <p:nvPr/>
        </p:nvCxnSpPr>
        <p:spPr>
          <a:xfrm>
            <a:off x="2028825" y="5332412"/>
            <a:ext cx="2076450" cy="7080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4F167D4-3D4D-439A-90EF-CBAA0AF0F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4" t="35079" r="55553" b="35235"/>
          <a:stretch/>
        </p:blipFill>
        <p:spPr>
          <a:xfrm>
            <a:off x="4105275" y="2695575"/>
            <a:ext cx="4406724" cy="3344863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0193488-9767-4AE6-91D6-8B1DD1DB2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72" t="41361" r="62265" b="43090"/>
          <a:stretch/>
        </p:blipFill>
        <p:spPr>
          <a:xfrm>
            <a:off x="7403879" y="1749853"/>
            <a:ext cx="2216240" cy="18914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343C07A-2095-4B90-9C98-4CABD4AD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5" t="3509" r="20151" b="5564"/>
          <a:stretch/>
        </p:blipFill>
        <p:spPr>
          <a:xfrm>
            <a:off x="83815" y="1025651"/>
            <a:ext cx="3801064" cy="237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C26CC0-846A-4959-95E8-95CB45D9D8EB}"/>
              </a:ext>
            </a:extLst>
          </p:cNvPr>
          <p:cNvSpPr txBox="1">
            <a:spLocks/>
          </p:cNvSpPr>
          <p:nvPr/>
        </p:nvSpPr>
        <p:spPr>
          <a:xfrm>
            <a:off x="694720" y="0"/>
            <a:ext cx="7344380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 from different theta</a:t>
            </a:r>
            <a:endParaRPr lang="th-TH" dirty="0"/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2E03C70-7EDE-4F64-9288-05E0B3D2F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0" t="3106" r="19750" b="4764"/>
          <a:stretch/>
        </p:blipFill>
        <p:spPr>
          <a:xfrm>
            <a:off x="4217755" y="1025651"/>
            <a:ext cx="3756490" cy="237600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E52F1269-D8FB-450A-99F1-848E83DC3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8" t="3965" r="20001" b="4802"/>
          <a:stretch/>
        </p:blipFill>
        <p:spPr>
          <a:xfrm>
            <a:off x="8215896" y="1025651"/>
            <a:ext cx="3776213" cy="2376000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194987B-08F7-4F7D-8C07-EDEBE1FA4D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52" t="2747" r="19621" b="4498"/>
          <a:stretch/>
        </p:blipFill>
        <p:spPr>
          <a:xfrm>
            <a:off x="931827" y="4136135"/>
            <a:ext cx="3745418" cy="23760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953A034-F5E7-4DBD-8B97-D74C09E31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7" t="2025" r="17500" b="4193"/>
          <a:stretch/>
        </p:blipFill>
        <p:spPr>
          <a:xfrm>
            <a:off x="6669390" y="4136135"/>
            <a:ext cx="3781572" cy="237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EAC17-F2C7-44D6-8B39-60C783A1C82A}"/>
                  </a:ext>
                </a:extLst>
              </p:cNvPr>
              <p:cNvSpPr txBox="1"/>
              <p:nvPr/>
            </p:nvSpPr>
            <p:spPr>
              <a:xfrm>
                <a:off x="1410957" y="3429000"/>
                <a:ext cx="1146780" cy="56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EAC17-F2C7-44D6-8B39-60C783A1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957" y="3429000"/>
                <a:ext cx="1146780" cy="5647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577050-B3F8-43C3-BEDC-1F8A06F64EAA}"/>
                  </a:ext>
                </a:extLst>
              </p:cNvPr>
              <p:cNvSpPr txBox="1"/>
              <p:nvPr/>
            </p:nvSpPr>
            <p:spPr>
              <a:xfrm>
                <a:off x="5522610" y="3456350"/>
                <a:ext cx="1146780" cy="56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577050-B3F8-43C3-BEDC-1F8A06F64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10" y="3456350"/>
                <a:ext cx="1146780" cy="5647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91B343-BA03-4028-B78C-0408BF883873}"/>
                  </a:ext>
                </a:extLst>
              </p:cNvPr>
              <p:cNvSpPr txBox="1"/>
              <p:nvPr/>
            </p:nvSpPr>
            <p:spPr>
              <a:xfrm>
                <a:off x="9530612" y="3429000"/>
                <a:ext cx="1146780" cy="56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91B343-BA03-4028-B78C-0408BF883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612" y="3429000"/>
                <a:ext cx="1146780" cy="564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2913B0-D5E2-40DB-AD92-3D86ECAD5987}"/>
                  </a:ext>
                </a:extLst>
              </p:cNvPr>
              <p:cNvSpPr txBox="1"/>
              <p:nvPr/>
            </p:nvSpPr>
            <p:spPr>
              <a:xfrm>
                <a:off x="4677245" y="5041750"/>
                <a:ext cx="1146780" cy="56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2913B0-D5E2-40DB-AD92-3D86ECAD5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45" y="5041750"/>
                <a:ext cx="1146780" cy="5647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5E7035-9863-4540-A29D-3109FE7F4FEC}"/>
                  </a:ext>
                </a:extLst>
              </p:cNvPr>
              <p:cNvSpPr txBox="1"/>
              <p:nvPr/>
            </p:nvSpPr>
            <p:spPr>
              <a:xfrm>
                <a:off x="10585952" y="5237188"/>
                <a:ext cx="1146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5E7035-9863-4540-A29D-3109FE7F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952" y="5237188"/>
                <a:ext cx="11467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860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4082-2F8E-49A6-8AB9-3A06F810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2">
            <a:extLst>
              <a:ext uri="{FF2B5EF4-FFF2-40B4-BE49-F238E27FC236}">
                <a16:creationId xmlns:a16="http://schemas.microsoft.com/office/drawing/2014/main" id="{46D4D328-F384-46C8-B543-F9480B6D9FB7}"/>
              </a:ext>
            </a:extLst>
          </p:cNvPr>
          <p:cNvSpPr txBox="1">
            <a:spLocks/>
          </p:cNvSpPr>
          <p:nvPr/>
        </p:nvSpPr>
        <p:spPr>
          <a:xfrm>
            <a:off x="919118" y="1777685"/>
            <a:ext cx="10832280" cy="28939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run </a:t>
            </a:r>
            <a:r>
              <a:rPr lang="en-US" sz="2200" dirty="0" err="1"/>
              <a:t>main.m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98611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9601"/>
            <a:ext cx="5978072" cy="1481150"/>
          </a:xfrm>
        </p:spPr>
        <p:txBody>
          <a:bodyPr>
            <a:normAutofit/>
          </a:bodyPr>
          <a:lstStyle/>
          <a:p>
            <a:r>
              <a:rPr lang="en-US" sz="5400" dirty="0"/>
              <a:t>Single 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C9AF1-9254-4ABE-98D9-A73784B2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 algn="just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simplest quantum systems that exist in any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superposition of two independent quantum states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en-US" sz="2800" dirty="0"/>
              <a:t>A very well-known example of qubit is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spin-1/2</a:t>
            </a:r>
            <a:r>
              <a:rPr lang="en-US" sz="2800" dirty="0"/>
              <a:t> of an electron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2" descr="Cloud of Atoms with Pairs of Entangled Particles">
            <a:extLst>
              <a:ext uri="{FF2B5EF4-FFF2-40B4-BE49-F238E27FC236}">
                <a16:creationId xmlns:a16="http://schemas.microsoft.com/office/drawing/2014/main" id="{F99A3DA2-496E-4787-A40F-B173EB40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8600" y="3755217"/>
            <a:ext cx="3699934" cy="229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B59F4C-AA62-4D1F-B838-9EEE3E4BB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63" y="808824"/>
            <a:ext cx="3758564" cy="22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Math Representation of Single Qubit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8318" y="1503893"/>
                <a:ext cx="5116973" cy="466292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Dirac Notation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sup>
                      </m:sSup>
                      <m:func>
                        <m:funcPr>
                          <m:ctrlPr>
                            <a:rPr lang="en-US" sz="24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Cartesian coordinate</a:t>
                </a:r>
              </a:p>
              <a:p>
                <a:pPr marL="3690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400" b="1" i="1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sz="2400" b="1" i="1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8">
                  <a:buFont typeface="Wingdings" panose="05000000000000000000" pitchFamily="2" charset="2"/>
                  <a:buChar char="Ø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8318" y="1503893"/>
                <a:ext cx="5116973" cy="46629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Bloch sphere - Wikipedia">
            <a:extLst>
              <a:ext uri="{FF2B5EF4-FFF2-40B4-BE49-F238E27FC236}">
                <a16:creationId xmlns:a16="http://schemas.microsoft.com/office/drawing/2014/main" id="{17C29923-B002-4117-89CA-EE21EC84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234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68" y="1584419"/>
            <a:ext cx="4077572" cy="433549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5B3257-80E5-49EE-A693-80A176A185D5}"/>
              </a:ext>
            </a:extLst>
          </p:cNvPr>
          <p:cNvSpPr txBox="1">
            <a:spLocks/>
          </p:cNvSpPr>
          <p:nvPr/>
        </p:nvSpPr>
        <p:spPr>
          <a:xfrm>
            <a:off x="758189" y="1407913"/>
            <a:ext cx="4399984" cy="790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Bloch sphere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64017-4042-4569-A702-FF5BBF2709DD}"/>
              </a:ext>
            </a:extLst>
          </p:cNvPr>
          <p:cNvCxnSpPr>
            <a:cxnSpLocks/>
          </p:cNvCxnSpPr>
          <p:nvPr/>
        </p:nvCxnSpPr>
        <p:spPr>
          <a:xfrm>
            <a:off x="6096000" y="1407913"/>
            <a:ext cx="0" cy="4956673"/>
          </a:xfrm>
          <a:prstGeom prst="line">
            <a:avLst/>
          </a:prstGeom>
          <a:ln w="1905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Single Qubit Measurement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4443" y="1571625"/>
                <a:ext cx="5956648" cy="46629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func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Measurement readout probability on z-basis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443" y="1571625"/>
                <a:ext cx="5956648" cy="46629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Bloch sphere - Wikipedia">
            <a:extLst>
              <a:ext uri="{FF2B5EF4-FFF2-40B4-BE49-F238E27FC236}">
                <a16:creationId xmlns:a16="http://schemas.microsoft.com/office/drawing/2014/main" id="{17C29923-B002-4117-89CA-EE21EC84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234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6" y="1503893"/>
            <a:ext cx="4330236" cy="460414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Single Qubit Measurement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4443" y="1571625"/>
                <a:ext cx="5956648" cy="466292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Measurement readout probability on x-basis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Measurement readout probability on y-basis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2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C9AF1-9254-4ABE-98D9-A73784B2B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443" y="1571625"/>
                <a:ext cx="5956648" cy="46629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Bloch sphere - Wikipedia">
            <a:extLst>
              <a:ext uri="{FF2B5EF4-FFF2-40B4-BE49-F238E27FC236}">
                <a16:creationId xmlns:a16="http://schemas.microsoft.com/office/drawing/2014/main" id="{17C29923-B002-4117-89CA-EE21EC84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234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6" y="1503893"/>
            <a:ext cx="4330236" cy="460414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Quantum State Tomography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C9AF1-9254-4ABE-98D9-A73784B2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5" y="1503893"/>
            <a:ext cx="6904383" cy="466292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process to identify the unknown quantum state using measurements on an ensemble of identical quantum states.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1F6DB28-FD1F-4696-AB03-476D07E4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7" y="1575804"/>
            <a:ext cx="3842973" cy="411379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92FD8C-4445-472F-BBDC-0E4E962AF9FD}"/>
              </a:ext>
            </a:extLst>
          </p:cNvPr>
          <p:cNvSpPr/>
          <p:nvPr/>
        </p:nvSpPr>
        <p:spPr>
          <a:xfrm>
            <a:off x="1080049" y="3253510"/>
            <a:ext cx="2355274" cy="6219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Prepare quantum state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CA4C7F-9FB2-494E-93C0-E866F31EF47C}"/>
              </a:ext>
            </a:extLst>
          </p:cNvPr>
          <p:cNvSpPr/>
          <p:nvPr/>
        </p:nvSpPr>
        <p:spPr>
          <a:xfrm>
            <a:off x="1080049" y="4294188"/>
            <a:ext cx="2355274" cy="6219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Measurement with chosen basis</a:t>
            </a:r>
            <a:endParaRPr lang="en-US" sz="1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337EAC-62A6-4604-BC13-12E2A72408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35323" y="4605145"/>
            <a:ext cx="470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CFCE90-7ADD-443F-9D7C-DA26E133E1BC}"/>
              </a:ext>
            </a:extLst>
          </p:cNvPr>
          <p:cNvSpPr/>
          <p:nvPr/>
        </p:nvSpPr>
        <p:spPr>
          <a:xfrm>
            <a:off x="3902767" y="4296544"/>
            <a:ext cx="2355274" cy="62191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Collect a measurement readout</a:t>
            </a: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3B102-92E7-4067-B34A-3906C7A3723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257686" y="3875424"/>
            <a:ext cx="0" cy="41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6ABC8E-E2EF-4EEB-9E80-5B98E97554DF}"/>
              </a:ext>
            </a:extLst>
          </p:cNvPr>
          <p:cNvCxnSpPr>
            <a:cxnSpLocks/>
          </p:cNvCxnSpPr>
          <p:nvPr/>
        </p:nvCxnSpPr>
        <p:spPr>
          <a:xfrm>
            <a:off x="2257686" y="4916102"/>
            <a:ext cx="0" cy="18237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3BFB09-DBBB-4D8E-B643-7ACE326F73A0}"/>
              </a:ext>
            </a:extLst>
          </p:cNvPr>
          <p:cNvCxnSpPr>
            <a:cxnSpLocks/>
          </p:cNvCxnSpPr>
          <p:nvPr/>
        </p:nvCxnSpPr>
        <p:spPr>
          <a:xfrm flipH="1">
            <a:off x="748145" y="5098474"/>
            <a:ext cx="1509541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114C01-24DF-486F-9372-929B19648896}"/>
              </a:ext>
            </a:extLst>
          </p:cNvPr>
          <p:cNvCxnSpPr>
            <a:cxnSpLocks/>
          </p:cNvCxnSpPr>
          <p:nvPr/>
        </p:nvCxnSpPr>
        <p:spPr>
          <a:xfrm flipV="1">
            <a:off x="731519" y="3011921"/>
            <a:ext cx="0" cy="208655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8A6F34-B9DB-48BF-8AC3-E0B79E1C1BE6}"/>
              </a:ext>
            </a:extLst>
          </p:cNvPr>
          <p:cNvCxnSpPr>
            <a:cxnSpLocks/>
          </p:cNvCxnSpPr>
          <p:nvPr/>
        </p:nvCxnSpPr>
        <p:spPr>
          <a:xfrm>
            <a:off x="2257686" y="3011921"/>
            <a:ext cx="0" cy="240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5C0B6C-045C-4964-B2E0-0A4D7D4B3431}"/>
              </a:ext>
            </a:extLst>
          </p:cNvPr>
          <p:cNvCxnSpPr>
            <a:cxnSpLocks/>
          </p:cNvCxnSpPr>
          <p:nvPr/>
        </p:nvCxnSpPr>
        <p:spPr>
          <a:xfrm flipH="1">
            <a:off x="748145" y="3011921"/>
            <a:ext cx="1509541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740533A-30FF-4A05-A601-1B6775EFC626}"/>
              </a:ext>
            </a:extLst>
          </p:cNvPr>
          <p:cNvSpPr/>
          <p:nvPr/>
        </p:nvSpPr>
        <p:spPr>
          <a:xfrm>
            <a:off x="2836012" y="5343412"/>
            <a:ext cx="4338983" cy="5275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Identify the unknown quantum state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C25A3F-2392-4983-97CE-0A3D55DE72C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05504" y="4918458"/>
            <a:ext cx="0" cy="416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62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1D23-8D1F-4660-9274-B9D7D3A2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98" y="2800350"/>
            <a:ext cx="11158204" cy="12573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1.Direct inversion tomography (DIT)</a:t>
            </a:r>
          </a:p>
        </p:txBody>
      </p:sp>
    </p:spTree>
    <p:extLst>
      <p:ext uri="{BB962C8B-B14F-4D97-AF65-F5344CB8AC3E}">
        <p14:creationId xmlns:p14="http://schemas.microsoft.com/office/powerpoint/2010/main" val="390320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3F66-1B40-45A3-AD6F-4909E5C3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49" y="246593"/>
            <a:ext cx="10353762" cy="1257300"/>
          </a:xfrm>
        </p:spPr>
        <p:txBody>
          <a:bodyPr/>
          <a:lstStyle/>
          <a:p>
            <a:r>
              <a:rPr lang="en-US" sz="4800" dirty="0"/>
              <a:t>1.Direct inversion tomography (DIT)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A53160-5076-41F9-B62A-91B5D26EF362}"/>
              </a:ext>
            </a:extLst>
          </p:cNvPr>
          <p:cNvSpPr/>
          <p:nvPr/>
        </p:nvSpPr>
        <p:spPr>
          <a:xfrm>
            <a:off x="1069000" y="2921002"/>
            <a:ext cx="2654463" cy="4395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Prepare a single qubit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5DC2991-2CA9-45AC-B71B-852054AF50CA}"/>
                  </a:ext>
                </a:extLst>
              </p:cNvPr>
              <p:cNvSpPr/>
              <p:nvPr/>
            </p:nvSpPr>
            <p:spPr>
              <a:xfrm>
                <a:off x="1435934" y="3773878"/>
                <a:ext cx="1961161" cy="621914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2"/>
                    </a:solidFill>
                  </a:rPr>
                  <a:t>Measurement with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 basis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5DC2991-2CA9-45AC-B71B-852054AF5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934" y="3773878"/>
                <a:ext cx="1961161" cy="621914"/>
              </a:xfrm>
              <a:prstGeom prst="roundRect">
                <a:avLst/>
              </a:prstGeom>
              <a:blipFill>
                <a:blip r:embed="rId2"/>
                <a:stretch>
                  <a:fillRect l="-623" t="-6863" r="-5919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B7BEF0-324F-4A72-B22E-983917730364}"/>
              </a:ext>
            </a:extLst>
          </p:cNvPr>
          <p:cNvCxnSpPr>
            <a:cxnSpLocks/>
          </p:cNvCxnSpPr>
          <p:nvPr/>
        </p:nvCxnSpPr>
        <p:spPr>
          <a:xfrm>
            <a:off x="2416515" y="3360543"/>
            <a:ext cx="0" cy="41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09B94F-20E0-437B-9AAB-18FF53701285}"/>
              </a:ext>
            </a:extLst>
          </p:cNvPr>
          <p:cNvCxnSpPr>
            <a:cxnSpLocks/>
          </p:cNvCxnSpPr>
          <p:nvPr/>
        </p:nvCxnSpPr>
        <p:spPr>
          <a:xfrm>
            <a:off x="2426656" y="4395792"/>
            <a:ext cx="1" cy="30428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7B33BD-6B6F-4845-8061-50703A471362}"/>
              </a:ext>
            </a:extLst>
          </p:cNvPr>
          <p:cNvCxnSpPr>
            <a:cxnSpLocks/>
          </p:cNvCxnSpPr>
          <p:nvPr/>
        </p:nvCxnSpPr>
        <p:spPr>
          <a:xfrm flipH="1">
            <a:off x="896833" y="4700075"/>
            <a:ext cx="153597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26B707-1D04-45C9-AFE0-85DF4F630B8C}"/>
              </a:ext>
            </a:extLst>
          </p:cNvPr>
          <p:cNvCxnSpPr>
            <a:cxnSpLocks/>
          </p:cNvCxnSpPr>
          <p:nvPr/>
        </p:nvCxnSpPr>
        <p:spPr>
          <a:xfrm flipH="1" flipV="1">
            <a:off x="870065" y="2679414"/>
            <a:ext cx="16626" cy="202066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F87A85-C0B7-4C6D-94BD-DBE79703BE46}"/>
              </a:ext>
            </a:extLst>
          </p:cNvPr>
          <p:cNvCxnSpPr>
            <a:cxnSpLocks/>
          </p:cNvCxnSpPr>
          <p:nvPr/>
        </p:nvCxnSpPr>
        <p:spPr>
          <a:xfrm>
            <a:off x="2396232" y="2679412"/>
            <a:ext cx="0" cy="240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1F914-5F0D-460C-A55A-2F48F9D4B983}"/>
              </a:ext>
            </a:extLst>
          </p:cNvPr>
          <p:cNvCxnSpPr>
            <a:cxnSpLocks/>
          </p:cNvCxnSpPr>
          <p:nvPr/>
        </p:nvCxnSpPr>
        <p:spPr>
          <a:xfrm flipH="1">
            <a:off x="886691" y="2679412"/>
            <a:ext cx="1509541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6F916A-9277-4EAE-A589-6E5C3DF2C64F}"/>
              </a:ext>
            </a:extLst>
          </p:cNvPr>
          <p:cNvCxnSpPr>
            <a:cxnSpLocks/>
          </p:cNvCxnSpPr>
          <p:nvPr/>
        </p:nvCxnSpPr>
        <p:spPr>
          <a:xfrm>
            <a:off x="3411828" y="4082479"/>
            <a:ext cx="470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38E9236-B1D8-4D76-BBCC-33B6708E61B1}"/>
                  </a:ext>
                </a:extLst>
              </p:cNvPr>
              <p:cNvSpPr/>
              <p:nvPr/>
            </p:nvSpPr>
            <p:spPr>
              <a:xfrm>
                <a:off x="3879272" y="3773878"/>
                <a:ext cx="2216728" cy="1352303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800" b="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If </a:t>
                </a:r>
                <a:r>
                  <a:rPr lang="en-US" sz="1800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sz="1800" b="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+1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sz="1800" dirty="0">
                    <a:solidFill>
                      <a:schemeClr val="tx2"/>
                    </a:solidFill>
                  </a:rPr>
                  <a:t>Else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800" dirty="0">
                    <a:solidFill>
                      <a:schemeClr val="tx2"/>
                    </a:solidFill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+1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 algn="ctr"/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38E9236-B1D8-4D76-BBCC-33B6708E6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2" y="3773878"/>
                <a:ext cx="2216728" cy="135230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825B1-4CBD-456F-932D-ECD664DDB3F0}"/>
                  </a:ext>
                </a:extLst>
              </p:cNvPr>
              <p:cNvSpPr txBox="1"/>
              <p:nvPr/>
            </p:nvSpPr>
            <p:spPr>
              <a:xfrm>
                <a:off x="6781518" y="3139853"/>
                <a:ext cx="18087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chemeClr val="tx2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825B1-4CBD-456F-932D-ECD664DD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518" y="3139853"/>
                <a:ext cx="1808717" cy="400110"/>
              </a:xfrm>
              <a:prstGeom prst="rect">
                <a:avLst/>
              </a:prstGeom>
              <a:blipFill>
                <a:blip r:embed="rId4"/>
                <a:stretch>
                  <a:fillRect l="-336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AD00273-28D2-484E-993D-2688A68C4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411" y="1624058"/>
                <a:ext cx="6331042" cy="99266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Start with</a:t>
                </a:r>
                <a:endParaRPr lang="en-US" sz="2000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AD00273-28D2-484E-993D-2688A68C4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411" y="1624058"/>
                <a:ext cx="6331042" cy="992661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F6627-2555-4F09-BE2B-8CE54CCB90D0}"/>
              </a:ext>
            </a:extLst>
          </p:cNvPr>
          <p:cNvCxnSpPr>
            <a:cxnSpLocks/>
          </p:cNvCxnSpPr>
          <p:nvPr/>
        </p:nvCxnSpPr>
        <p:spPr>
          <a:xfrm>
            <a:off x="6096000" y="4419857"/>
            <a:ext cx="470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F52F685-EE77-46A7-BB3D-2D5F21D1704A}"/>
                  </a:ext>
                </a:extLst>
              </p:cNvPr>
              <p:cNvSpPr/>
              <p:nvPr/>
            </p:nvSpPr>
            <p:spPr>
              <a:xfrm>
                <a:off x="6563444" y="3900039"/>
                <a:ext cx="4750195" cy="991506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𝑑𝑖𝑡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F52F685-EE77-46A7-BB3D-2D5F21D17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44" y="3900039"/>
                <a:ext cx="4750195" cy="99150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A2E2B283-3460-41EF-B428-B06C312372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7744" y="1503893"/>
                <a:ext cx="5956648" cy="209828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Measurement readout probability on n-basis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sz="1800" b="1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A2E2B283-3460-41EF-B428-B06C31237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44" y="1503893"/>
                <a:ext cx="5956648" cy="2098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BA67C-E3D8-441C-9073-C080910D8EAA}"/>
              </a:ext>
            </a:extLst>
          </p:cNvPr>
          <p:cNvSpPr/>
          <p:nvPr/>
        </p:nvSpPr>
        <p:spPr>
          <a:xfrm>
            <a:off x="6781518" y="1930321"/>
            <a:ext cx="2006911" cy="120080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2B46B9-ACA4-452D-BA2B-17973C2D62EF}"/>
              </a:ext>
            </a:extLst>
          </p:cNvPr>
          <p:cNvCxnSpPr>
            <a:cxnSpLocks/>
          </p:cNvCxnSpPr>
          <p:nvPr/>
        </p:nvCxnSpPr>
        <p:spPr>
          <a:xfrm>
            <a:off x="8797665" y="2549121"/>
            <a:ext cx="300153" cy="3916"/>
          </a:xfrm>
          <a:prstGeom prst="straightConnector1">
            <a:avLst/>
          </a:prstGeom>
          <a:ln>
            <a:solidFill>
              <a:srgbClr val="C398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5044678-D0E8-4DB7-8F8A-9D4811635B3D}"/>
                  </a:ext>
                </a:extLst>
              </p:cNvPr>
              <p:cNvSpPr/>
              <p:nvPr/>
            </p:nvSpPr>
            <p:spPr>
              <a:xfrm>
                <a:off x="9097818" y="2288309"/>
                <a:ext cx="2600468" cy="48482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5044678-D0E8-4DB7-8F8A-9D4811635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18" y="2288309"/>
                <a:ext cx="2600468" cy="48482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B3BE9F-9E1E-43EB-A74D-F296D71B45B6}"/>
              </a:ext>
            </a:extLst>
          </p:cNvPr>
          <p:cNvCxnSpPr>
            <a:cxnSpLocks/>
          </p:cNvCxnSpPr>
          <p:nvPr/>
        </p:nvCxnSpPr>
        <p:spPr>
          <a:xfrm>
            <a:off x="9765548" y="2782372"/>
            <a:ext cx="0" cy="1117667"/>
          </a:xfrm>
          <a:prstGeom prst="straightConnector1">
            <a:avLst/>
          </a:prstGeom>
          <a:ln>
            <a:solidFill>
              <a:srgbClr val="C3986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97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{459041CC-8408-4A0F-8DFC-9E99C5042B5A}tf55705232_win32</Template>
  <TotalTime>5142</TotalTime>
  <Words>730</Words>
  <Application>Microsoft Office PowerPoint</Application>
  <PresentationFormat>Widescreen</PresentationFormat>
  <Paragraphs>135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Goudy Old Style</vt:lpstr>
      <vt:lpstr>Wingdings</vt:lpstr>
      <vt:lpstr>Wingdings 2</vt:lpstr>
      <vt:lpstr>SlateVTI</vt:lpstr>
      <vt:lpstr>Quantum State Tomography of a Single Qubit</vt:lpstr>
      <vt:lpstr>Outline</vt:lpstr>
      <vt:lpstr>Single Qubit</vt:lpstr>
      <vt:lpstr>Math Representation of Single Qubit</vt:lpstr>
      <vt:lpstr>Single Qubit Measurement</vt:lpstr>
      <vt:lpstr>Single Qubit Measurement</vt:lpstr>
      <vt:lpstr>Quantum State Tomography</vt:lpstr>
      <vt:lpstr>1.Direct inversion tomography (DIT)</vt:lpstr>
      <vt:lpstr>1.Direct inversion tomography (DIT)</vt:lpstr>
      <vt:lpstr>Direct inversion tomography result</vt:lpstr>
      <vt:lpstr>2.Minimum distance (MD)</vt:lpstr>
      <vt:lpstr>2.Minimum distance (MD)</vt:lpstr>
      <vt:lpstr>Gradient descent</vt:lpstr>
      <vt:lpstr>PowerPoint Presentation</vt:lpstr>
      <vt:lpstr>MD using Gradient descent</vt:lpstr>
      <vt:lpstr>3.Maximum fidelity</vt:lpstr>
      <vt:lpstr>Density matrix of pure state</vt:lpstr>
      <vt:lpstr>Density matrix from cartesian coordinate</vt:lpstr>
      <vt:lpstr>3.Maximum fidelity</vt:lpstr>
      <vt:lpstr>PowerPoint Presentation</vt:lpstr>
      <vt:lpstr>Result of Maximum fidelity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State Tomography of a Single Qubit</dc:title>
  <dc:creator>Suttavee rodjanasirivanit</dc:creator>
  <cp:lastModifiedBy>Suttavee rodjanasirivanit</cp:lastModifiedBy>
  <cp:revision>16</cp:revision>
  <dcterms:created xsi:type="dcterms:W3CDTF">2021-11-25T15:05:24Z</dcterms:created>
  <dcterms:modified xsi:type="dcterms:W3CDTF">2021-11-29T18:11:10Z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